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73" r:id="rId2"/>
    <p:sldId id="474" r:id="rId3"/>
    <p:sldId id="472" r:id="rId4"/>
    <p:sldId id="376" r:id="rId5"/>
    <p:sldId id="466" r:id="rId6"/>
    <p:sldId id="507" r:id="rId7"/>
    <p:sldId id="473" r:id="rId8"/>
    <p:sldId id="479" r:id="rId9"/>
    <p:sldId id="399" r:id="rId10"/>
    <p:sldId id="418" r:id="rId11"/>
    <p:sldId id="377" r:id="rId12"/>
    <p:sldId id="420" r:id="rId13"/>
    <p:sldId id="402" r:id="rId14"/>
    <p:sldId id="403" r:id="rId15"/>
    <p:sldId id="404" r:id="rId16"/>
    <p:sldId id="506" r:id="rId17"/>
    <p:sldId id="496" r:id="rId18"/>
    <p:sldId id="497" r:id="rId19"/>
    <p:sldId id="498" r:id="rId20"/>
    <p:sldId id="336" r:id="rId21"/>
    <p:sldId id="410" r:id="rId22"/>
    <p:sldId id="415" r:id="rId23"/>
    <p:sldId id="294" r:id="rId24"/>
    <p:sldId id="340" r:id="rId25"/>
    <p:sldId id="387" r:id="rId26"/>
    <p:sldId id="416" r:id="rId27"/>
    <p:sldId id="309" r:id="rId28"/>
    <p:sldId id="460" r:id="rId29"/>
    <p:sldId id="457" r:id="rId30"/>
    <p:sldId id="458" r:id="rId31"/>
    <p:sldId id="459" r:id="rId32"/>
    <p:sldId id="342" r:id="rId33"/>
    <p:sldId id="379" r:id="rId34"/>
    <p:sldId id="417" r:id="rId35"/>
    <p:sldId id="499" r:id="rId36"/>
    <p:sldId id="500" r:id="rId37"/>
    <p:sldId id="348" r:id="rId38"/>
    <p:sldId id="349" r:id="rId39"/>
    <p:sldId id="350" r:id="rId40"/>
    <p:sldId id="351" r:id="rId41"/>
    <p:sldId id="502" r:id="rId42"/>
    <p:sldId id="317" r:id="rId43"/>
    <p:sldId id="503" r:id="rId44"/>
    <p:sldId id="425" r:id="rId45"/>
    <p:sldId id="318" r:id="rId46"/>
    <p:sldId id="319" r:id="rId47"/>
    <p:sldId id="316" r:id="rId48"/>
    <p:sldId id="306" r:id="rId49"/>
    <p:sldId id="494" r:id="rId50"/>
    <p:sldId id="504" r:id="rId51"/>
    <p:sldId id="359" r:id="rId52"/>
    <p:sldId id="355" r:id="rId53"/>
    <p:sldId id="476" r:id="rId54"/>
    <p:sldId id="288" r:id="rId55"/>
    <p:sldId id="29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74"/>
            <p14:sldId id="472"/>
            <p14:sldId id="376"/>
            <p14:sldId id="466"/>
            <p14:sldId id="507"/>
            <p14:sldId id="473"/>
            <p14:sldId id="479"/>
            <p14:sldId id="399"/>
            <p14:sldId id="418"/>
            <p14:sldId id="377"/>
            <p14:sldId id="420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8"/>
            <p14:sldId id="319"/>
            <p14:sldId id="316"/>
            <p14:sldId id="306"/>
            <p14:sldId id="494"/>
            <p14:sldId id="50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44" autoAdjust="0"/>
    <p:restoredTop sz="97161" autoAdjust="0"/>
  </p:normalViewPr>
  <p:slideViewPr>
    <p:cSldViewPr>
      <p:cViewPr varScale="1">
        <p:scale>
          <a:sx n="126" d="100"/>
          <a:sy n="126" d="100"/>
        </p:scale>
        <p:origin x="21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BFBFBF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9C518300-8071-B04B-8A6B-F7BFA0AC4999}" type="presOf" srcId="{7764EA43-B182-BC4F-BCDA-333200F918B8}" destId="{66533B70-8731-2345-9B98-5A7A7F80153B}" srcOrd="0" destOrd="0" presId="urn:microsoft.com/office/officeart/2005/8/layout/process2"/>
    <dgm:cxn modelId="{B8E8490A-B09C-734B-A716-413F24EA4012}" type="presOf" srcId="{EFB1699C-C280-416C-B6B3-B9CB2E52EAA1}" destId="{B2BEE0C4-D8B2-432A-8CB1-C2162205DCA3}" srcOrd="1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3F4C1D19-41C5-5C46-AB27-79D2FA146B21}" type="presOf" srcId="{E188BD28-8BF3-DF4E-89B0-D0D9BDDAD858}" destId="{8B185A30-22C7-6840-8D3E-58B36EE38549}" srcOrd="0" destOrd="0" presId="urn:microsoft.com/office/officeart/2005/8/layout/process2"/>
    <dgm:cxn modelId="{D086F928-FE0E-4B47-8C13-5FF4984C9F9C}" type="presOf" srcId="{EFB1699C-C280-416C-B6B3-B9CB2E52EAA1}" destId="{143F6140-E7F1-4CCF-A9B1-524762512517}" srcOrd="0" destOrd="0" presId="urn:microsoft.com/office/officeart/2005/8/layout/process2"/>
    <dgm:cxn modelId="{FA0C0E2A-C034-524E-B609-3005A3507C7A}" type="presOf" srcId="{04BB66AA-DBE2-4BFD-A94E-A31165187E75}" destId="{E202264D-36A3-408A-9050-7FBD30D2645C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29DFC02F-6195-3043-8F91-015C50C4CEAE}" type="presOf" srcId="{7764EA43-B182-BC4F-BCDA-333200F918B8}" destId="{5EB7E61C-215B-AD45-8738-514EF8F5F4E5}" srcOrd="1" destOrd="0" presId="urn:microsoft.com/office/officeart/2005/8/layout/process2"/>
    <dgm:cxn modelId="{9ED44D31-D359-7A48-807F-414B7B57652D}" type="presOf" srcId="{47AA4630-B738-4650-913F-7378CC40D312}" destId="{7A234B30-A436-41B7-96D9-05CCC2F7ADDC}" srcOrd="0" destOrd="0" presId="urn:microsoft.com/office/officeart/2005/8/layout/process2"/>
    <dgm:cxn modelId="{4F77C843-7170-FB42-AD56-04C07B5BA200}" type="presOf" srcId="{96BC0EEB-57F0-4267-86F0-4EA98B40D230}" destId="{C45FEE31-6BF1-4E83-9497-1224D8F07991}" srcOrd="0" destOrd="0" presId="urn:microsoft.com/office/officeart/2005/8/layout/process2"/>
    <dgm:cxn modelId="{298F934D-0BC7-3B4B-8998-C29A1E2FA2F5}" type="presOf" srcId="{CB49FD0C-9B39-4860-B781-669D9FC3FB40}" destId="{BD1FA95E-C45B-4671-BBAB-95DCE436E052}" srcOrd="1" destOrd="0" presId="urn:microsoft.com/office/officeart/2005/8/layout/process2"/>
    <dgm:cxn modelId="{FF83F153-2D58-2E4E-B3E7-2B6600349125}" type="presOf" srcId="{04BB66AA-DBE2-4BFD-A94E-A31165187E75}" destId="{E3B3E849-56D6-49C5-932E-7B5B0F9F195C}" srcOrd="1" destOrd="0" presId="urn:microsoft.com/office/officeart/2005/8/layout/process2"/>
    <dgm:cxn modelId="{1B5D7B5E-5E25-644F-BB4B-F1E7896D0731}" type="presOf" srcId="{97DB59AD-8506-4A74-BB78-BA533F4FB10F}" destId="{87C32DCB-D7CA-425A-A14D-DC1B34BAA990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9D8E6E91-508B-E540-99ED-C0D4895B5537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F6FC7B7-1ABC-5A44-B057-88C52247DFDB}" type="presOf" srcId="{6CD60870-D228-4E7C-AB37-75604251742A}" destId="{3FA6B472-D1F3-409B-BF18-F1310278CB78}" srcOrd="0" destOrd="0" presId="urn:microsoft.com/office/officeart/2005/8/layout/process2"/>
    <dgm:cxn modelId="{D502F2CB-B89C-E34F-A6DF-89B1A25FEDE7}" type="presOf" srcId="{D8FC48C4-469B-40DC-950F-ABA168836D34}" destId="{3725F2C1-AA1D-49A3-9D73-9D444D08CE71}" srcOrd="0" destOrd="0" presId="urn:microsoft.com/office/officeart/2005/8/layout/process2"/>
    <dgm:cxn modelId="{D10CBB14-61D0-5A4C-9A50-E26F9C5EB347}" type="presParOf" srcId="{7A234B30-A436-41B7-96D9-05CCC2F7ADDC}" destId="{8B185A30-22C7-6840-8D3E-58B36EE38549}" srcOrd="0" destOrd="0" presId="urn:microsoft.com/office/officeart/2005/8/layout/process2"/>
    <dgm:cxn modelId="{8FE40D00-E814-1443-BEB0-B3CC291F595A}" type="presParOf" srcId="{7A234B30-A436-41B7-96D9-05CCC2F7ADDC}" destId="{66533B70-8731-2345-9B98-5A7A7F80153B}" srcOrd="1" destOrd="0" presId="urn:microsoft.com/office/officeart/2005/8/layout/process2"/>
    <dgm:cxn modelId="{A24DEC56-1878-E64B-9D73-E456A25FB8B9}" type="presParOf" srcId="{66533B70-8731-2345-9B98-5A7A7F80153B}" destId="{5EB7E61C-215B-AD45-8738-514EF8F5F4E5}" srcOrd="0" destOrd="0" presId="urn:microsoft.com/office/officeart/2005/8/layout/process2"/>
    <dgm:cxn modelId="{AA77E91C-A207-844F-977A-370A6B87A7F8}" type="presParOf" srcId="{7A234B30-A436-41B7-96D9-05CCC2F7ADDC}" destId="{87C32DCB-D7CA-425A-A14D-DC1B34BAA990}" srcOrd="2" destOrd="0" presId="urn:microsoft.com/office/officeart/2005/8/layout/process2"/>
    <dgm:cxn modelId="{556828AD-35BD-4C43-9D8E-86DBA1BA041D}" type="presParOf" srcId="{7A234B30-A436-41B7-96D9-05CCC2F7ADDC}" destId="{143F6140-E7F1-4CCF-A9B1-524762512517}" srcOrd="3" destOrd="0" presId="urn:microsoft.com/office/officeart/2005/8/layout/process2"/>
    <dgm:cxn modelId="{3D4B719B-17FB-4548-A0D8-46D5007DA50D}" type="presParOf" srcId="{143F6140-E7F1-4CCF-A9B1-524762512517}" destId="{B2BEE0C4-D8B2-432A-8CB1-C2162205DCA3}" srcOrd="0" destOrd="0" presId="urn:microsoft.com/office/officeart/2005/8/layout/process2"/>
    <dgm:cxn modelId="{C13FE192-2B0C-1946-9CD3-7BDCD7A29E31}" type="presParOf" srcId="{7A234B30-A436-41B7-96D9-05CCC2F7ADDC}" destId="{3FA6B472-D1F3-409B-BF18-F1310278CB78}" srcOrd="4" destOrd="0" presId="urn:microsoft.com/office/officeart/2005/8/layout/process2"/>
    <dgm:cxn modelId="{6BAF2138-9B8F-E84B-B3B4-BE1C8A2B09B8}" type="presParOf" srcId="{7A234B30-A436-41B7-96D9-05CCC2F7ADDC}" destId="{E202264D-36A3-408A-9050-7FBD30D2645C}" srcOrd="5" destOrd="0" presId="urn:microsoft.com/office/officeart/2005/8/layout/process2"/>
    <dgm:cxn modelId="{B8381955-0605-CC4E-A861-5B251FD9E334}" type="presParOf" srcId="{E202264D-36A3-408A-9050-7FBD30D2645C}" destId="{E3B3E849-56D6-49C5-932E-7B5B0F9F195C}" srcOrd="0" destOrd="0" presId="urn:microsoft.com/office/officeart/2005/8/layout/process2"/>
    <dgm:cxn modelId="{6E0176BB-6A52-FE48-81AD-1FD240C514D0}" type="presParOf" srcId="{7A234B30-A436-41B7-96D9-05CCC2F7ADDC}" destId="{3725F2C1-AA1D-49A3-9D73-9D444D08CE71}" srcOrd="6" destOrd="0" presId="urn:microsoft.com/office/officeart/2005/8/layout/process2"/>
    <dgm:cxn modelId="{90F0ED90-8B56-B74C-AB5F-14B33107B503}" type="presParOf" srcId="{7A234B30-A436-41B7-96D9-05CCC2F7ADDC}" destId="{B4CC5E68-BD20-49EE-86FA-E08541A3FE12}" srcOrd="7" destOrd="0" presId="urn:microsoft.com/office/officeart/2005/8/layout/process2"/>
    <dgm:cxn modelId="{7C5A9781-B51D-2847-AEB7-7A6CF30F602E}" type="presParOf" srcId="{B4CC5E68-BD20-49EE-86FA-E08541A3FE12}" destId="{BD1FA95E-C45B-4671-BBAB-95DCE436E052}" srcOrd="0" destOrd="0" presId="urn:microsoft.com/office/officeart/2005/8/layout/process2"/>
    <dgm:cxn modelId="{3EDEE50D-1F7F-E447-9C40-36F0BD8CA675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>
                  <a:lumMod val="85000"/>
                </a:schemeClr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Run tests and debug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until </a:t>
          </a:r>
          <a:r>
            <a:rPr lang="en-US" sz="2000" i="1" kern="1200" dirty="0">
              <a:solidFill>
                <a:schemeClr val="bg1">
                  <a:lumMod val="85000"/>
                </a:schemeClr>
              </a:solidFill>
            </a:rPr>
            <a:t>all</a:t>
          </a: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BFBFBF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chemeClr val="bg1">
              <a:lumMod val="75000"/>
            </a:schemeClr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85000"/>
                </a:schemeClr>
              </a:solidFill>
            </a:rPr>
            <a:t>Refactor and optimize </a:t>
          </a:r>
          <a:br>
            <a:rPr lang="en-US" sz="2400" kern="1200" dirty="0">
              <a:solidFill>
                <a:schemeClr val="bg1">
                  <a:lumMod val="85000"/>
                </a:schemeClr>
              </a:solidFill>
            </a:rPr>
          </a:b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27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… generate 5 vectors with 100000 elements, such</a:t>
            </a:r>
            <a:r>
              <a:rPr lang="en-US" baseline="0" dirty="0"/>
              <a:t> that each vector has a goal variance, which I set here to be 5 numbers between 0.1 and 1.5</a:t>
            </a:r>
          </a:p>
          <a:p>
            <a:endParaRPr lang="en-US" baseline="0" dirty="0"/>
          </a:p>
          <a:p>
            <a:r>
              <a:rPr lang="en-US" baseline="0" dirty="0"/>
              <a:t>Discuss: Precision of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z="1000"/>
              <a:t>August 2018,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dirty="0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A guide to 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 are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208099533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BFBFBF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BFBFB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9476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84784"/>
            <a:ext cx="4803332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7230" y="943802"/>
            <a:ext cx="2945209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Professor </a:t>
            </a:r>
            <a:r>
              <a:rPr lang="en-US" sz="1600" dirty="0" err="1"/>
              <a:t>Falken</a:t>
            </a:r>
            <a:r>
              <a:rPr lang="en-US" sz="1600" dirty="0"/>
              <a:t>, you didn’t write any tests, did you?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699792" y="5276231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73" y="1720792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189856" y="5515775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://www.tricentis.com/blog/2018/04/12/software-fail-watch-q1-2018/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/>
              <a:t>You </a:t>
            </a:r>
            <a:r>
              <a:rPr lang="en-US" sz="2000" b="1"/>
              <a:t>quickly develop a prototype </a:t>
            </a:r>
            <a:r>
              <a:rPr lang="en-US" sz="2000"/>
              <a:t>of the most promising ones; once a prototype is finished, you can </a:t>
            </a:r>
            <a:r>
              <a:rPr lang="en-US" sz="2000" b="1"/>
              <a:t>confidently decide </a:t>
            </a:r>
            <a:r>
              <a:rPr lang="en-US" sz="2000"/>
              <a:t>whether that lead is a dead end, or worth continuing. </a:t>
            </a:r>
          </a:p>
          <a:p>
            <a:pPr marL="0" indent="0">
              <a:buNone/>
            </a:pPr>
            <a:r>
              <a:rPr lang="en-US" sz="2000"/>
              <a:t>Once you find an idea that is worth spending energy on, you take the prototype and </a:t>
            </a:r>
            <a:r>
              <a:rPr lang="en-US" sz="2000" b="1"/>
              <a:t>easily re-organize and optimize it </a:t>
            </a:r>
            <a:r>
              <a:rPr lang="en-US" sz="200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/>
              <a:t>As expected</a:t>
            </a:r>
            <a:r>
              <a:rPr lang="en-US" sz="200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latin typeface="Courier New"/>
                <a:cs typeface="Courier New"/>
              </a:rPr>
              <a:t>hands_on/pyanno_voting</a:t>
            </a:r>
          </a:p>
          <a:p>
            <a:r>
              <a:rPr lang="en-US"/>
              <a:t>Execute </a:t>
            </a:r>
            <a:r>
              <a:rPr lang="en-US">
                <a:cs typeface="Courier New"/>
              </a:rPr>
              <a:t>the tests:</a:t>
            </a:r>
            <a:br>
              <a:rPr lang="en-US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py.test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py.test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>
                <a:latin typeface="Courier New"/>
                <a:cs typeface="Courier New"/>
              </a:rPr>
              <a:t>py.test -v pyanno/tests/test_voting.py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>
                <a:latin typeface="Courier New"/>
                <a:cs typeface="Courier New"/>
              </a:rPr>
              <a:t>py.test –v test_voting.py::test_majority_vote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lst = [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(lst) == 3</a:t>
            </a:r>
            <a:br>
              <a:rPr lang="en-US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Monaco"/>
              </a:rPr>
            </a:br>
            <a:endParaRPr lang="en-US" sz="180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4937760"/>
          </a:xfrm>
        </p:spPr>
        <p:txBody>
          <a:bodyPr/>
          <a:lstStyle/>
          <a:p>
            <a:r>
              <a:rPr lang="en-US"/>
              <a:t>In </a:t>
            </a:r>
            <a:r>
              <a:rPr lang="en-US" sz="2000">
                <a:latin typeface="Courier New"/>
                <a:cs typeface="Courier New"/>
              </a:rPr>
              <a:t>voting</a:t>
            </a:r>
            <a:r>
              <a:rPr lang="en-US" sz="2000"/>
              <a:t> </a:t>
            </a:r>
            <a:r>
              <a:rPr lang="en-US"/>
              <a:t>, there is an empty function, </a:t>
            </a:r>
            <a:r>
              <a:rPr lang="en-US" sz="2000">
                <a:latin typeface="Courier New"/>
                <a:cs typeface="Courier New"/>
              </a:rPr>
              <a:t>labels_frequency</a:t>
            </a:r>
            <a:r>
              <a:rPr lang="en-US"/>
              <a:t>.  </a:t>
            </a:r>
            <a:br>
              <a:rPr lang="en-US"/>
            </a:br>
            <a:r>
              <a:rPr lang="en-US"/>
              <a:t>Write a test for it, then an implementation.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2204864"/>
            <a:ext cx="7488832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2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labels_frequency</a:t>
            </a: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(annotations, nclasses):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"""Compute the total frequency of labels in observed annotations.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Example: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&gt;&gt;&gt; labels_frequency([[1, 1, 2], [-1, 1, 2]], 4)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array([ 0. ,  0.6,  0.4,  0. ])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Arguments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annotations : array-like object, shape = (n_items, n_annotators)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annotations[i,j] is the annotation made by annotator j on item i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nclasses : int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Number of label classes in `annotations`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Returns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-------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freq : ndarray, shape = (n_classes, )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freq[k] is the frequency of elements of class k in `annotations`, i.e.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    their count over the number of total of observed (non-missing) elements</a:t>
            </a:r>
            <a:b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</a:br>
            <a:r>
              <a:rPr lang="en-US" sz="12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    """</a:t>
            </a:r>
            <a:br>
              <a:rPr lang="en-US" sz="12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2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 look at the docstring of </a:t>
            </a:r>
            <a:r>
              <a:rPr lang="en-US" dirty="0" err="1">
                <a:latin typeface="Courier New"/>
                <a:cs typeface="Courier New"/>
              </a:rPr>
              <a:t>labels_count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It says the function raises an error if there are no valid observations, but that’s not tested!</a:t>
            </a:r>
          </a:p>
          <a:p>
            <a:r>
              <a:rPr lang="en-US" dirty="0"/>
              <a:t>Add a test checking that the function raises an error if we pass an empty list of annotations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Each test case is a tuple of (input, expected_result)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test_cases = [(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expected 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test_cases: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output = string.lower()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pl-PL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back to the tests you wrote so far in </a:t>
            </a:r>
            <a:r>
              <a:rPr lang="en-US" dirty="0" err="1">
                <a:latin typeface="Courier New"/>
                <a:cs typeface="Courier New"/>
              </a:rPr>
              <a:t>test_something.py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r>
              <a:rPr lang="en-US" dirty="0"/>
              <a:t>, and reorganize test to follow the Given / When / Then pattern</a:t>
            </a:r>
          </a:p>
          <a:p>
            <a:r>
              <a:rPr lang="en-US" dirty="0"/>
              <a:t>5 minutes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def test_mean_deterministic():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x = numpy.array([-2.0,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assert isclose(numpy.mean(x),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def test_mean_fuzzing():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rand_state = numpy.random.RandomState(1333)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expected = numpy.linspace(0.1,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x = rand_state.randn(N,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means = numpy.mean(x,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Courier New"/>
                <a:cs typeface="Courier New"/>
              </a:rPr>
              <a:t>    numpy.testing.assert_allclose(means, expected, rtol=1e-2)</a:t>
            </a:r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Write two tests for the function </a:t>
            </a:r>
            <a:r>
              <a:rPr lang="en-US" dirty="0" err="1"/>
              <a:t>numpy.var</a:t>
            </a:r>
            <a:r>
              <a:rPr lang="en-US" dirty="0"/>
              <a:t> :</a:t>
            </a:r>
            <a:br>
              <a:rPr lang="en-US" dirty="0"/>
            </a:br>
            <a:r>
              <a:rPr lang="en-US" dirty="0"/>
              <a:t>1) First, a deterministic test</a:t>
            </a:r>
            <a:br>
              <a:rPr lang="en-US" dirty="0"/>
            </a:br>
            <a:r>
              <a:rPr lang="en-US" dirty="0"/>
              <a:t>2) Then, a numerical fuzzing 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r>
              <a:rPr lang="en-US" dirty="0"/>
              <a:t> –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484784"/>
            <a:ext cx="80772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test_var_deterministic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numpy.array([-2.0, 2.0])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4.0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isclose(numpy.var(x), 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test_var_fuzzing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rand_state = numpy.random.RandomState(8393)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N, D = 100000, 5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Goal variances: [0.1 ,  0.45,  0.8 ,  1.15,  1.5]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numpy.linspace(0.1, 1.5, 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Generate random, D-dimensional data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rand_state.randn(N, D) * numpy.sqrt(expected)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variance = numpy.var(x, axis=0)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numpy.testing.assert_allclose(variance, expected, rtol=1e-2)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test for your </a:t>
            </a:r>
            <a:r>
              <a:rPr lang="en-US">
                <a:latin typeface="Courier New"/>
                <a:cs typeface="Courier New"/>
              </a:rPr>
              <a:t>find_maxima</a:t>
            </a:r>
            <a:r>
              <a:rPr lang="en-US"/>
              <a:t> function</a:t>
            </a:r>
          </a:p>
          <a:p>
            <a:r>
              <a:rPr lang="en-US"/>
              <a:t>Correct the function if the function was incorrect, or clean it up if it wasn’t</a:t>
            </a:r>
          </a:p>
          <a:p>
            <a:r>
              <a:rPr lang="en-US"/>
              <a:t>Run the test again and watch it pass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/>
              <a:t>Clone the repository with the material for this class:</a:t>
            </a:r>
            <a:br>
              <a:rPr lang="en-US"/>
            </a:br>
            <a:r>
              <a:rPr lang="en-US" sz="1800">
                <a:latin typeface="Courier New"/>
                <a:cs typeface="Courier New"/>
              </a:rPr>
              <a:t>https://github.com/ASPP/testing_debugging_profiling.git</a:t>
            </a:r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167196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s-IS" dirty="0"/>
              <a:t>Next step: Continuous Integration,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41118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over the break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endParaRPr lang="is-IS" dirty="0"/>
          </a:p>
          <a:p>
            <a:r>
              <a:rPr lang="is-IS" dirty="0"/>
              <a:t>Next level: Continuous Integration, wait for Jenni‘s class!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Recommended readings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Write a function that finds the position of local maxima in a list of numbers</a:t>
            </a:r>
          </a:p>
          <a:p>
            <a:r>
              <a:rPr lang="en-US"/>
              <a:t>Check your solution with these inputs:</a:t>
            </a:r>
          </a:p>
          <a:p>
            <a:pPr lvl="1"/>
            <a:r>
              <a:rPr lang="en-US"/>
              <a:t>Input: [1, 4, -5, 0, 2, 1]	Expected result: [1, 4]</a:t>
            </a:r>
          </a:p>
          <a:p>
            <a:pPr lvl="1"/>
            <a:r>
              <a:rPr lang="en-US"/>
              <a:t>Input: [-1, -1, 0, -1]		Expected result: [2]</a:t>
            </a:r>
          </a:p>
          <a:p>
            <a:pPr lvl="1"/>
            <a:r>
              <a:rPr lang="en-US"/>
              <a:t>Input: [4, 2, 1, 3, 1, 5]	Expected result: [0, 3, 5]</a:t>
            </a:r>
          </a:p>
          <a:p>
            <a:pPr lvl="1"/>
            <a:r>
              <a:rPr lang="en-US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2018, CC BY-SA 4.0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36984</TotalTime>
  <Words>3041</Words>
  <Application>Microsoft Macintosh PowerPoint</Application>
  <PresentationFormat>On-screen Show (4:3)</PresentationFormat>
  <Paragraphs>490</Paragraphs>
  <Slides>55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ＭＳ Ｐゴシック</vt:lpstr>
      <vt:lpstr>Arial</vt:lpstr>
      <vt:lpstr>Courier</vt:lpstr>
      <vt:lpstr>Courier New</vt:lpstr>
      <vt:lpstr>Gill Sans MT</vt:lpstr>
      <vt:lpstr>Menlo-Bold</vt:lpstr>
      <vt:lpstr>Menlo-Regular</vt:lpstr>
      <vt:lpstr>Monaco</vt:lpstr>
      <vt:lpstr>Times New Roman</vt:lpstr>
      <vt:lpstr>Wingdings</vt:lpstr>
      <vt:lpstr>Wingdings 3</vt:lpstr>
      <vt:lpstr>Origin</vt:lpstr>
      <vt:lpstr>A guide to testing scientific code Because you are worth it</vt:lpstr>
      <vt:lpstr>You as the Master of Research</vt:lpstr>
      <vt:lpstr>Reaching Enlightenment</vt:lpstr>
      <vt:lpstr>Outline</vt:lpstr>
      <vt:lpstr>Before we start</vt:lpstr>
      <vt:lpstr>PowerPoint Presentation</vt:lpstr>
      <vt:lpstr>Warm-up project</vt:lpstr>
      <vt:lpstr>Warm-up project</vt:lpstr>
      <vt:lpstr>The agile development cycle</vt:lpstr>
      <vt:lpstr>Python tools for agile development</vt:lpstr>
      <vt:lpstr>PowerPoint Presentation</vt:lpstr>
      <vt:lpstr>The agile development cycle</vt:lpstr>
      <vt:lpstr>Why write tests?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Numerical fuzzing – solution</vt:lpstr>
      <vt:lpstr>Testing learning algorithms</vt:lpstr>
      <vt:lpstr>Other common cases</vt:lpstr>
      <vt:lpstr>Example: eigenvector decomposition</vt:lpstr>
      <vt:lpstr>Hands-on!</vt:lpstr>
      <vt:lpstr>Continuous Integration</vt:lpstr>
      <vt:lpstr>Testing is good for your self-esteem</vt:lpstr>
      <vt:lpstr>Final thoughts</vt:lpstr>
      <vt:lpstr>Recommended readings</vt:lpstr>
      <vt:lpstr>The End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872</cp:revision>
  <cp:lastPrinted>2017-08-28T05:46:03Z</cp:lastPrinted>
  <dcterms:created xsi:type="dcterms:W3CDTF">2010-10-01T16:09:12Z</dcterms:created>
  <dcterms:modified xsi:type="dcterms:W3CDTF">2018-08-29T19:59:17Z</dcterms:modified>
</cp:coreProperties>
</file>